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57" r:id="rId1"/>
  </p:sldMasterIdLst>
  <p:notesMasterIdLst>
    <p:notesMasterId r:id="rId7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</p:sldIdLst>
  <p:sldSz cx="9144000" cy="5143500" type="screen16x9"/>
  <p:notesSz cx="6858000" cy="9144000"/>
  <p:embeddedFontLst>
    <p:embeddedFont>
      <p:font typeface="Sniglet" panose="020B0604020202020204" charset="0"/>
      <p:regular r:id="rId75"/>
    </p:embeddedFont>
    <p:embeddedFont>
      <p:font typeface="Walter Turncoat" panose="020B0604020202020204" charset="0"/>
      <p:regular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8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font" Target="fonts/font2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3.gif>
</file>

<file path=ppt/media/image4.png>
</file>

<file path=ppt/media/image5.png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Google Shape;3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15312aff2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15312aff2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15c7738d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15c7738d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15c7738d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15c7738d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5c7738dc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5c7738dc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15c7738d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15c7738dc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15c7738dc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15c7738dc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415c7738d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415c7738dc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15312aff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15312aff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15c7738dc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15c7738dc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15c7738dc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15c7738dc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15c7738dc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15c7738dc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15c7738dc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15c7738dc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15312aff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15312aff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15312aff2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15312aff2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15c7738dc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15c7738dc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15c7738dc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15c7738dc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15c7738dc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415c7738dc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15c7738dc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15c7738dc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4167ad1e7b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4167ad1e7b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4167ad1e7b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4167ad1e7b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14d6fbc8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14d6fbc8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4167ad1e7b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4167ad1e7b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4167ad1e7b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4167ad1e7b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4167ad1e7b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4167ad1e7b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17a7ad83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17a7ad831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167ad1e7b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4167ad1e7b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17a7ad831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417a7ad831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14d6fbc82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14d6fbc82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167ad1e7b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167ad1e7b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14d6fbc82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414d6fbc82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167ad1e7b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167ad1e7b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15312aff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15312aff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4167ad1e7b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4167ad1e7b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4167ad1e7b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4167ad1e7b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167ad1e7b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167ad1e7b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414d6fbc82_1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414d6fbc82_1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ym typeface="Times New Roman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17e579e9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17e579e9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414d6fbc82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414d6fbc82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ym typeface="Times New Roman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167ad1e7b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167ad1e7b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417a7ad83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417a7ad83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17a7ad83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417a7ad83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417a7ad83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417a7ad83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15312aff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15312aff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417a7ad83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417a7ad83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417a7ad83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417a7ad83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417a7ad83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417a7ad83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417a7ad83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417a7ad83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417a7ad83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417a7ad831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417a7ad83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417a7ad83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417a7ad831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417a7ad831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417a7ad831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417a7ad831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4167ad1e7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4167ad1e7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4167ad1e7b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4167ad1e7b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173d8ec2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173d8ec2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417a7ad831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417a7ad831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417a7ad831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417a7ad831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4167ad1e7b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4167ad1e7b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417e579e9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417e579e9a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167ad1e7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167ad1e7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4167ad1e7b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4167ad1e7b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17e579e9a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17e579e9a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417a7ad83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417a7ad83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4167ad1e7b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4167ad1e7b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173d8ec2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173d8ec2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15c7738dc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15c7738dc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4167ad1e7b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4167ad1e7b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4167ad1e7b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4167ad1e7b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4173d8ec2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4173d8ec2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173d8ec24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173d8ec24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15312aff2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15312aff2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1700925" y="1399800"/>
            <a:ext cx="57423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✘"/>
              <a:defRPr sz="3000"/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15" name="Google Shape;15;p4"/>
          <p:cNvSpPr txBox="1"/>
          <p:nvPr/>
        </p:nvSpPr>
        <p:spPr>
          <a:xfrm>
            <a:off x="3593400" y="8575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“</a:t>
            </a:r>
            <a:endParaRPr sz="9600">
              <a:solidFill>
                <a:srgbClr val="FFFFFF"/>
              </a:solidFill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16" name="Google Shape;16;p4"/>
          <p:cNvSpPr/>
          <p:nvPr/>
        </p:nvSpPr>
        <p:spPr>
          <a:xfrm>
            <a:off x="4128150" y="550650"/>
            <a:ext cx="887711" cy="849160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2"/>
          </p:nvPr>
        </p:nvSpPr>
        <p:spPr>
          <a:xfrm>
            <a:off x="4692275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2"/>
          </p:nvPr>
        </p:nvSpPr>
        <p:spPr>
          <a:xfrm>
            <a:off x="3223964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3"/>
          </p:nvPr>
        </p:nvSpPr>
        <p:spPr>
          <a:xfrm>
            <a:off x="5990727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mazon.com/SOA-Patterns-Arnon-Rotem-Gal-Oz/dp/1933988266/ref=sr_1_3?s=books&amp;ie=UTF8&amp;qid=1536508487&amp;sr=1-3&amp;keywords=soa+patterns" TargetMode="External"/><Relationship Id="rId3" Type="http://schemas.openxmlformats.org/officeDocument/2006/relationships/hyperlink" Target="https://jimmybogard.com/the-false-dichotomy-of-monoliths-and-microservices/" TargetMode="External"/><Relationship Id="rId7" Type="http://schemas.openxmlformats.org/officeDocument/2006/relationships/hyperlink" Target="https://www.enterpriseintegrationpatterns.com/" TargetMode="Externa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youtube.com/watch?v=wTd-VcJCs_M" TargetMode="External"/><Relationship Id="rId5" Type="http://schemas.openxmlformats.org/officeDocument/2006/relationships/hyperlink" Target="https://aradhye.com/tag/microservices/" TargetMode="External"/><Relationship Id="rId4" Type="http://schemas.openxmlformats.org/officeDocument/2006/relationships/hyperlink" Target="https://www.youtube.com/watch?v=8WrjthKFbTw" TargetMode="External"/><Relationship Id="rId9" Type="http://schemas.openxmlformats.org/officeDocument/2006/relationships/hyperlink" Target="https://github.com/YogirajA/Presentation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Educate Before You Integrate Microservices</a:t>
            </a:r>
            <a:endParaRPr/>
          </a:p>
        </p:txBody>
      </p:sp>
      <p:grpSp>
        <p:nvGrpSpPr>
          <p:cNvPr id="39" name="Google Shape;39;p11"/>
          <p:cNvGrpSpPr/>
          <p:nvPr/>
        </p:nvGrpSpPr>
        <p:grpSpPr>
          <a:xfrm rot="2194107">
            <a:off x="803001" y="3184731"/>
            <a:ext cx="1014485" cy="642684"/>
            <a:chOff x="238125" y="1918825"/>
            <a:chExt cx="1042450" cy="660400"/>
          </a:xfrm>
        </p:grpSpPr>
        <p:sp>
          <p:nvSpPr>
            <p:cNvPr id="40" name="Google Shape;40;p11"/>
            <p:cNvSpPr/>
            <p:nvPr/>
          </p:nvSpPr>
          <p:spPr>
            <a:xfrm>
              <a:off x="238125" y="1918825"/>
              <a:ext cx="966975" cy="660400"/>
            </a:xfrm>
            <a:custGeom>
              <a:avLst/>
              <a:gdLst/>
              <a:ahLst/>
              <a:cxnLst/>
              <a:rect l="l" t="t" r="r" b="b"/>
              <a:pathLst>
                <a:path w="38679" h="26416" extrusionOk="0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1"/>
            <p:cNvSpPr/>
            <p:nvPr/>
          </p:nvSpPr>
          <p:spPr>
            <a:xfrm>
              <a:off x="1091875" y="1951850"/>
              <a:ext cx="188700" cy="136800"/>
            </a:xfrm>
            <a:custGeom>
              <a:avLst/>
              <a:gdLst/>
              <a:ahLst/>
              <a:cxnLst/>
              <a:rect l="l" t="t" r="r" b="b"/>
              <a:pathLst>
                <a:path w="7548" h="5472" extrusionOk="0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11"/>
          <p:cNvGrpSpPr/>
          <p:nvPr/>
        </p:nvGrpSpPr>
        <p:grpSpPr>
          <a:xfrm rot="-9269861">
            <a:off x="7601546" y="832162"/>
            <a:ext cx="750220" cy="664172"/>
            <a:chOff x="1113100" y="2199475"/>
            <a:chExt cx="801900" cy="709925"/>
          </a:xfrm>
        </p:grpSpPr>
        <p:sp>
          <p:nvSpPr>
            <p:cNvPr id="43" name="Google Shape;43;p11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11"/>
          <p:cNvSpPr/>
          <p:nvPr/>
        </p:nvSpPr>
        <p:spPr>
          <a:xfrm>
            <a:off x="1059798" y="2036850"/>
            <a:ext cx="2879674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1"/>
          <p:cNvSpPr/>
          <p:nvPr/>
        </p:nvSpPr>
        <p:spPr>
          <a:xfrm>
            <a:off x="2388700" y="2139825"/>
            <a:ext cx="4566652" cy="1015968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1"/>
          <p:cNvSpPr/>
          <p:nvPr/>
        </p:nvSpPr>
        <p:spPr>
          <a:xfrm>
            <a:off x="4045614" y="345773"/>
            <a:ext cx="1052762" cy="922444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ctrTitle" idx="4294967295"/>
          </p:nvPr>
        </p:nvSpPr>
        <p:spPr>
          <a:xfrm>
            <a:off x="685800" y="343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0">
                <a:solidFill>
                  <a:schemeClr val="lt1"/>
                </a:solidFill>
              </a:rPr>
              <a:t>4,156,932,140</a:t>
            </a:r>
            <a:endParaRPr sz="7200"/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4294967295"/>
          </p:nvPr>
        </p:nvSpPr>
        <p:spPr>
          <a:xfrm>
            <a:off x="746550" y="1496584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people</a:t>
            </a:r>
            <a:endParaRPr sz="2400"/>
          </a:p>
        </p:txBody>
      </p:sp>
      <p:sp>
        <p:nvSpPr>
          <p:cNvPr id="112" name="Google Shape;112;p20"/>
          <p:cNvSpPr txBox="1">
            <a:spLocks noGrp="1"/>
          </p:cNvSpPr>
          <p:nvPr>
            <p:ph type="ctrTitle" idx="4294967295"/>
          </p:nvPr>
        </p:nvSpPr>
        <p:spPr>
          <a:xfrm>
            <a:off x="685800" y="35055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8.3%</a:t>
            </a:r>
            <a:endParaRPr sz="7200"/>
          </a:p>
        </p:txBody>
      </p:sp>
      <p:sp>
        <p:nvSpPr>
          <p:cNvPr id="113" name="Google Shape;113;p20"/>
          <p:cNvSpPr txBox="1">
            <a:spLocks noGrp="1"/>
          </p:cNvSpPr>
          <p:nvPr>
            <p:ph type="subTitle" idx="4294967295"/>
          </p:nvPr>
        </p:nvSpPr>
        <p:spPr>
          <a:xfrm>
            <a:off x="685800" y="44881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North America</a:t>
            </a:r>
            <a:endParaRPr sz="2400"/>
          </a:p>
        </p:txBody>
      </p:sp>
      <p:sp>
        <p:nvSpPr>
          <p:cNvPr id="114" name="Google Shape;114;p20"/>
          <p:cNvSpPr txBox="1">
            <a:spLocks noGrp="1"/>
          </p:cNvSpPr>
          <p:nvPr>
            <p:ph type="ctrTitle" idx="4294967295"/>
          </p:nvPr>
        </p:nvSpPr>
        <p:spPr>
          <a:xfrm>
            <a:off x="827550" y="19719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54.4%</a:t>
            </a:r>
            <a:endParaRPr sz="4800"/>
          </a:p>
        </p:txBody>
      </p:sp>
      <p:sp>
        <p:nvSpPr>
          <p:cNvPr id="115" name="Google Shape;115;p20"/>
          <p:cNvSpPr txBox="1">
            <a:spLocks noGrp="1"/>
          </p:cNvSpPr>
          <p:nvPr>
            <p:ph type="subTitle" idx="4294967295"/>
          </p:nvPr>
        </p:nvSpPr>
        <p:spPr>
          <a:xfrm>
            <a:off x="685800" y="29545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 World population</a:t>
            </a:r>
            <a:endParaRPr sz="2400"/>
          </a:p>
        </p:txBody>
      </p:sp>
      <p:sp>
        <p:nvSpPr>
          <p:cNvPr id="116" name="Google Shape;116;p20"/>
          <p:cNvSpPr/>
          <p:nvPr/>
        </p:nvSpPr>
        <p:spPr>
          <a:xfrm>
            <a:off x="4892875" y="3835700"/>
            <a:ext cx="807529" cy="772460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5288275" y="2367225"/>
            <a:ext cx="807529" cy="772460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 txBox="1"/>
          <p:nvPr/>
        </p:nvSpPr>
        <p:spPr>
          <a:xfrm>
            <a:off x="6156550" y="4767550"/>
            <a:ext cx="30483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https://www.internetworldstats.com/stats.htm</a:t>
            </a:r>
            <a:endParaRPr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Scale</a:t>
            </a:r>
            <a:endParaRPr sz="4800"/>
          </a:p>
        </p:txBody>
      </p:sp>
      <p:sp>
        <p:nvSpPr>
          <p:cNvPr id="124" name="Google Shape;124;p21"/>
          <p:cNvSpPr/>
          <p:nvPr/>
        </p:nvSpPr>
        <p:spPr>
          <a:xfrm>
            <a:off x="1694600" y="2072767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Fraction of the internet users</a:t>
            </a:r>
            <a:endParaRPr sz="1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5338850" y="2072767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Push you to scale</a:t>
            </a:r>
            <a:endParaRPr sz="1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26" name="Google Shape;126;p21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1"/>
          <p:cNvSpPr/>
          <p:nvPr/>
        </p:nvSpPr>
        <p:spPr>
          <a:xfrm>
            <a:off x="4363252" y="476438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1"/>
          <p:cNvSpPr/>
          <p:nvPr/>
        </p:nvSpPr>
        <p:spPr>
          <a:xfrm>
            <a:off x="1694600" y="2100067"/>
            <a:ext cx="2138978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5335863" y="2100067"/>
            <a:ext cx="2138978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" name="Google Shape;130;p21"/>
          <p:cNvGrpSpPr/>
          <p:nvPr/>
        </p:nvGrpSpPr>
        <p:grpSpPr>
          <a:xfrm>
            <a:off x="4030488" y="2890341"/>
            <a:ext cx="1011200" cy="292500"/>
            <a:chOff x="271125" y="812725"/>
            <a:chExt cx="766525" cy="221725"/>
          </a:xfrm>
        </p:grpSpPr>
        <p:sp>
          <p:nvSpPr>
            <p:cNvPr id="131" name="Google Shape;131;p21"/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-6000" y="13840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Infrastructure At Scale</a:t>
            </a:r>
            <a:endParaRPr sz="4800"/>
          </a:p>
        </p:txBody>
      </p:sp>
      <p:sp>
        <p:nvSpPr>
          <p:cNvPr id="138" name="Google Shape;138;p22"/>
          <p:cNvSpPr txBox="1">
            <a:spLocks noGrp="1"/>
          </p:cNvSpPr>
          <p:nvPr>
            <p:ph type="body" idx="1"/>
          </p:nvPr>
        </p:nvSpPr>
        <p:spPr>
          <a:xfrm>
            <a:off x="457200" y="1150658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Every service has different needs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Scaling everything equally creates a lot of waste</a:t>
            </a:r>
            <a:endParaRPr sz="30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Costs</a:t>
            </a:r>
            <a:endParaRPr sz="4800"/>
          </a:p>
        </p:txBody>
      </p:sp>
      <p:sp>
        <p:nvSpPr>
          <p:cNvPr id="144" name="Google Shape;144;p23"/>
          <p:cNvSpPr/>
          <p:nvPr/>
        </p:nvSpPr>
        <p:spPr>
          <a:xfrm>
            <a:off x="1694600" y="21133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Scale</a:t>
            </a:r>
            <a:endParaRPr sz="1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45" name="Google Shape;145;p23"/>
          <p:cNvSpPr/>
          <p:nvPr/>
        </p:nvSpPr>
        <p:spPr>
          <a:xfrm>
            <a:off x="5338850" y="21133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Drive the Infrastructure costs</a:t>
            </a:r>
            <a:endParaRPr sz="1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46" name="Google Shape;146;p23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3"/>
          <p:cNvSpPr/>
          <p:nvPr/>
        </p:nvSpPr>
        <p:spPr>
          <a:xfrm>
            <a:off x="4363252" y="476438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3"/>
          <p:cNvSpPr/>
          <p:nvPr/>
        </p:nvSpPr>
        <p:spPr>
          <a:xfrm>
            <a:off x="1694600" y="2140625"/>
            <a:ext cx="2138978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3"/>
          <p:cNvSpPr/>
          <p:nvPr/>
        </p:nvSpPr>
        <p:spPr>
          <a:xfrm>
            <a:off x="5335863" y="2140625"/>
            <a:ext cx="2138978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23"/>
          <p:cNvGrpSpPr/>
          <p:nvPr/>
        </p:nvGrpSpPr>
        <p:grpSpPr>
          <a:xfrm>
            <a:off x="4030488" y="2930899"/>
            <a:ext cx="1011200" cy="292500"/>
            <a:chOff x="271125" y="812725"/>
            <a:chExt cx="766525" cy="221725"/>
          </a:xfrm>
        </p:grpSpPr>
        <p:sp>
          <p:nvSpPr>
            <p:cNvPr id="151" name="Google Shape;151;p23"/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body" idx="1"/>
          </p:nvPr>
        </p:nvSpPr>
        <p:spPr>
          <a:xfrm>
            <a:off x="1700925" y="1399800"/>
            <a:ext cx="5742300" cy="15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Failure is inevitable. How quickly we can respond to it is more important the complete</a:t>
            </a:r>
            <a:endParaRPr/>
          </a:p>
        </p:txBody>
      </p:sp>
      <p:sp>
        <p:nvSpPr>
          <p:cNvPr id="158" name="Google Shape;158;p24"/>
          <p:cNvSpPr txBox="1"/>
          <p:nvPr/>
        </p:nvSpPr>
        <p:spPr>
          <a:xfrm>
            <a:off x="4800600" y="3838275"/>
            <a:ext cx="40815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-"/>
            </a:pPr>
            <a:r>
              <a:rPr lang="en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Multiple leaders in technology</a:t>
            </a: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Autonomy</a:t>
            </a:r>
            <a:endParaRPr sz="4800"/>
          </a:p>
        </p:txBody>
      </p:sp>
      <p:sp>
        <p:nvSpPr>
          <p:cNvPr id="164" name="Google Shape;164;p25"/>
          <p:cNvSpPr/>
          <p:nvPr/>
        </p:nvSpPr>
        <p:spPr>
          <a:xfrm>
            <a:off x="1694600" y="21133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Responding to failure</a:t>
            </a:r>
            <a:endParaRPr sz="1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5" name="Google Shape;165;p25"/>
          <p:cNvSpPr/>
          <p:nvPr/>
        </p:nvSpPr>
        <p:spPr>
          <a:xfrm>
            <a:off x="5338850" y="21133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Autonomy</a:t>
            </a:r>
            <a:endParaRPr sz="1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6" name="Google Shape;166;p25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4363252" y="476438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694600" y="2140625"/>
            <a:ext cx="2138978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/>
          <p:nvPr/>
        </p:nvSpPr>
        <p:spPr>
          <a:xfrm>
            <a:off x="5335863" y="2140625"/>
            <a:ext cx="2138978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25"/>
          <p:cNvGrpSpPr/>
          <p:nvPr/>
        </p:nvGrpSpPr>
        <p:grpSpPr>
          <a:xfrm>
            <a:off x="4030488" y="2930899"/>
            <a:ext cx="1011200" cy="292500"/>
            <a:chOff x="271125" y="812725"/>
            <a:chExt cx="766525" cy="221725"/>
          </a:xfrm>
        </p:grpSpPr>
        <p:sp>
          <p:nvSpPr>
            <p:cNvPr id="171" name="Google Shape;171;p25"/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5"/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-6000" y="9412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Autonomy</a:t>
            </a:r>
            <a:endParaRPr sz="4800"/>
          </a:p>
        </p:txBody>
      </p:sp>
      <p:sp>
        <p:nvSpPr>
          <p:cNvPr id="178" name="Google Shape;178;p26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Deploy at any time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Choose tech stack that’s a better fit</a:t>
            </a:r>
            <a:endParaRPr sz="30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Drivers for Microservices</a:t>
            </a:r>
            <a:endParaRPr sz="4800"/>
          </a:p>
        </p:txBody>
      </p:sp>
      <p:sp>
        <p:nvSpPr>
          <p:cNvPr id="184" name="Google Shape;184;p27"/>
          <p:cNvSpPr/>
          <p:nvPr/>
        </p:nvSpPr>
        <p:spPr>
          <a:xfrm>
            <a:off x="3516725" y="19609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Cost</a:t>
            </a:r>
            <a:endParaRPr sz="1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85" name="Google Shape;185;p27"/>
          <p:cNvSpPr/>
          <p:nvPr/>
        </p:nvSpPr>
        <p:spPr>
          <a:xfrm>
            <a:off x="1694600" y="19609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Scale</a:t>
            </a:r>
            <a:endParaRPr sz="1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86" name="Google Shape;186;p27"/>
          <p:cNvSpPr/>
          <p:nvPr/>
        </p:nvSpPr>
        <p:spPr>
          <a:xfrm>
            <a:off x="5338850" y="19609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Autonomy</a:t>
            </a:r>
            <a:endParaRPr sz="1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87" name="Google Shape;187;p27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7"/>
          <p:cNvSpPr/>
          <p:nvPr/>
        </p:nvSpPr>
        <p:spPr>
          <a:xfrm>
            <a:off x="4363252" y="476438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7"/>
          <p:cNvSpPr/>
          <p:nvPr/>
        </p:nvSpPr>
        <p:spPr>
          <a:xfrm>
            <a:off x="1694600" y="1988225"/>
            <a:ext cx="2138978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7"/>
          <p:cNvSpPr/>
          <p:nvPr/>
        </p:nvSpPr>
        <p:spPr>
          <a:xfrm>
            <a:off x="3513800" y="1935375"/>
            <a:ext cx="2138892" cy="2158411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7"/>
          <p:cNvSpPr/>
          <p:nvPr/>
        </p:nvSpPr>
        <p:spPr>
          <a:xfrm>
            <a:off x="5335863" y="1988225"/>
            <a:ext cx="2138978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>
            <a:spLocks noGrp="1"/>
          </p:cNvSpPr>
          <p:nvPr>
            <p:ph type="ctrTitle"/>
          </p:nvPr>
        </p:nvSpPr>
        <p:spPr>
          <a:xfrm>
            <a:off x="469500" y="1964350"/>
            <a:ext cx="836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4.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-6000" y="369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Banking Application</a:t>
            </a:r>
            <a:endParaRPr sz="4800"/>
          </a:p>
        </p:txBody>
      </p:sp>
      <p:sp>
        <p:nvSpPr>
          <p:cNvPr id="203" name="Google Shape;203;p29"/>
          <p:cNvSpPr txBox="1">
            <a:spLocks noGrp="1"/>
          </p:cNvSpPr>
          <p:nvPr>
            <p:ph type="body" idx="1"/>
          </p:nvPr>
        </p:nvSpPr>
        <p:spPr>
          <a:xfrm>
            <a:off x="366550" y="91765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4" name="Google Shape;2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550" y="801576"/>
            <a:ext cx="8542302" cy="4233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>
            <a:spLocks noGrp="1"/>
          </p:cNvSpPr>
          <p:nvPr>
            <p:ph type="ctrTitle" idx="4294967295"/>
          </p:nvPr>
        </p:nvSpPr>
        <p:spPr>
          <a:xfrm>
            <a:off x="1822500" y="1202350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hello!</a:t>
            </a:r>
            <a:endParaRPr sz="4800"/>
          </a:p>
        </p:txBody>
      </p:sp>
      <p:sp>
        <p:nvSpPr>
          <p:cNvPr id="53" name="Google Shape;53;p12"/>
          <p:cNvSpPr txBox="1">
            <a:spLocks noGrp="1"/>
          </p:cNvSpPr>
          <p:nvPr>
            <p:ph type="subTitle" idx="4294967295"/>
          </p:nvPr>
        </p:nvSpPr>
        <p:spPr>
          <a:xfrm>
            <a:off x="1275150" y="2376673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I am Yogi Aradhye</a:t>
            </a:r>
            <a:endParaRPr sz="36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Principal Consultant @ Headspring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Blog: https://aradhye.com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 can find me at @yaradhye</a:t>
            </a:r>
            <a:endParaRPr sz="3600"/>
          </a:p>
        </p:txBody>
      </p:sp>
      <p:sp>
        <p:nvSpPr>
          <p:cNvPr id="54" name="Google Shape;54;p12"/>
          <p:cNvSpPr/>
          <p:nvPr/>
        </p:nvSpPr>
        <p:spPr>
          <a:xfrm>
            <a:off x="3799402" y="2051575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2"/>
          <p:cNvSpPr/>
          <p:nvPr/>
        </p:nvSpPr>
        <p:spPr>
          <a:xfrm>
            <a:off x="4249880" y="630379"/>
            <a:ext cx="602256" cy="637792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-6000" y="36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Services</a:t>
            </a:r>
            <a:endParaRPr sz="4800"/>
          </a:p>
        </p:txBody>
      </p:sp>
      <p:sp>
        <p:nvSpPr>
          <p:cNvPr id="210" name="Google Shape;210;p30"/>
          <p:cNvSpPr/>
          <p:nvPr/>
        </p:nvSpPr>
        <p:spPr>
          <a:xfrm>
            <a:off x="2371753" y="1342603"/>
            <a:ext cx="1629476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0"/>
          <p:cNvSpPr txBox="1"/>
          <p:nvPr/>
        </p:nvSpPr>
        <p:spPr>
          <a:xfrm>
            <a:off x="2515098" y="1513775"/>
            <a:ext cx="1386300" cy="1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Login and Security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service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12" name="Google Shape;212;p30"/>
          <p:cNvSpPr/>
          <p:nvPr/>
        </p:nvSpPr>
        <p:spPr>
          <a:xfrm>
            <a:off x="416903" y="1427028"/>
            <a:ext cx="1629476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560248" y="1598200"/>
            <a:ext cx="1386300" cy="1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User Profile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Service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14" name="Google Shape;214;p30"/>
          <p:cNvSpPr/>
          <p:nvPr/>
        </p:nvSpPr>
        <p:spPr>
          <a:xfrm>
            <a:off x="4666321" y="1333453"/>
            <a:ext cx="1629476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0"/>
          <p:cNvSpPr txBox="1"/>
          <p:nvPr/>
        </p:nvSpPr>
        <p:spPr>
          <a:xfrm>
            <a:off x="4809666" y="1504625"/>
            <a:ext cx="1386300" cy="1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Transactions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Service 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16" name="Google Shape;216;p30"/>
          <p:cNvSpPr/>
          <p:nvPr/>
        </p:nvSpPr>
        <p:spPr>
          <a:xfrm>
            <a:off x="6823978" y="1504628"/>
            <a:ext cx="1629476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0"/>
          <p:cNvSpPr txBox="1"/>
          <p:nvPr/>
        </p:nvSpPr>
        <p:spPr>
          <a:xfrm>
            <a:off x="6967323" y="1675800"/>
            <a:ext cx="1386300" cy="1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Spending Reports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Service 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18" name="Google Shape;218;p30"/>
          <p:cNvSpPr/>
          <p:nvPr/>
        </p:nvSpPr>
        <p:spPr>
          <a:xfrm>
            <a:off x="2041017" y="3345703"/>
            <a:ext cx="1629476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0"/>
          <p:cNvSpPr txBox="1"/>
          <p:nvPr/>
        </p:nvSpPr>
        <p:spPr>
          <a:xfrm>
            <a:off x="2184362" y="3516875"/>
            <a:ext cx="1386300" cy="1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Credit Score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Service 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20" name="Google Shape;220;p30"/>
          <p:cNvSpPr/>
          <p:nvPr/>
        </p:nvSpPr>
        <p:spPr>
          <a:xfrm>
            <a:off x="4896928" y="3345703"/>
            <a:ext cx="1629476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0"/>
          <p:cNvSpPr txBox="1"/>
          <p:nvPr/>
        </p:nvSpPr>
        <p:spPr>
          <a:xfrm>
            <a:off x="5040273" y="3516875"/>
            <a:ext cx="1386300" cy="1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Notifications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Service </a:t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 txBox="1">
            <a:spLocks noGrp="1"/>
          </p:cNvSpPr>
          <p:nvPr>
            <p:ph type="ctrTitle"/>
          </p:nvPr>
        </p:nvSpPr>
        <p:spPr>
          <a:xfrm>
            <a:off x="1853925" y="1008775"/>
            <a:ext cx="5846400" cy="6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Where does it go wrong?</a:t>
            </a:r>
            <a:endParaRPr sz="3600"/>
          </a:p>
        </p:txBody>
      </p:sp>
      <p:sp>
        <p:nvSpPr>
          <p:cNvPr id="227" name="Google Shape;227;p31"/>
          <p:cNvSpPr/>
          <p:nvPr/>
        </p:nvSpPr>
        <p:spPr>
          <a:xfrm>
            <a:off x="4298501" y="179825"/>
            <a:ext cx="783761" cy="748231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1"/>
          <p:cNvSpPr txBox="1">
            <a:spLocks noGrp="1"/>
          </p:cNvSpPr>
          <p:nvPr>
            <p:ph type="ctrTitle"/>
          </p:nvPr>
        </p:nvSpPr>
        <p:spPr>
          <a:xfrm>
            <a:off x="4438025" y="499413"/>
            <a:ext cx="416400" cy="42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5</a:t>
            </a:r>
            <a:endParaRPr sz="3600"/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6325" y="1772901"/>
            <a:ext cx="5373575" cy="302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>
            <a:spLocks noGrp="1"/>
          </p:cNvSpPr>
          <p:nvPr>
            <p:ph type="title"/>
          </p:nvPr>
        </p:nvSpPr>
        <p:spPr>
          <a:xfrm>
            <a:off x="-76900" y="3604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Looks Familiar? Layers</a:t>
            </a:r>
            <a:endParaRPr sz="4800"/>
          </a:p>
        </p:txBody>
      </p:sp>
      <p:pic>
        <p:nvPicPr>
          <p:cNvPr id="235" name="Google Shape;23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65775"/>
            <a:ext cx="8839200" cy="1417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>
            <a:spLocks noGrp="1"/>
          </p:cNvSpPr>
          <p:nvPr>
            <p:ph type="title"/>
          </p:nvPr>
        </p:nvSpPr>
        <p:spPr>
          <a:xfrm>
            <a:off x="-6000" y="15732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Layers At Scale</a:t>
            </a:r>
            <a:endParaRPr sz="4800"/>
          </a:p>
        </p:txBody>
      </p:sp>
      <p:pic>
        <p:nvPicPr>
          <p:cNvPr id="241" name="Google Shape;24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0525"/>
            <a:ext cx="8839200" cy="1745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 txBox="1">
            <a:spLocks noGrp="1"/>
          </p:cNvSpPr>
          <p:nvPr>
            <p:ph type="title"/>
          </p:nvPr>
        </p:nvSpPr>
        <p:spPr>
          <a:xfrm>
            <a:off x="-12000" y="9112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Distributed Monolith</a:t>
            </a:r>
            <a:endParaRPr sz="4800"/>
          </a:p>
        </p:txBody>
      </p:sp>
      <p:sp>
        <p:nvSpPr>
          <p:cNvPr id="247" name="Google Shape;247;p34"/>
          <p:cNvSpPr txBox="1">
            <a:spLocks noGrp="1"/>
          </p:cNvSpPr>
          <p:nvPr>
            <p:ph type="body" idx="1"/>
          </p:nvPr>
        </p:nvSpPr>
        <p:spPr>
          <a:xfrm>
            <a:off x="457200" y="1268825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Based on technical implementations instead of business boundaries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Requires multiple coordinated deployments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Methods were in the service class, now they are remote procedure calls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There is a lot of network chatter</a:t>
            </a:r>
            <a:endParaRPr sz="3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>
            <a:spLocks noGrp="1"/>
          </p:cNvSpPr>
          <p:nvPr>
            <p:ph type="title"/>
          </p:nvPr>
        </p:nvSpPr>
        <p:spPr>
          <a:xfrm>
            <a:off x="-6000" y="799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Distributed Monolith - 2</a:t>
            </a:r>
            <a:endParaRPr sz="4800"/>
          </a:p>
        </p:txBody>
      </p:sp>
      <p:pic>
        <p:nvPicPr>
          <p:cNvPr id="253" name="Google Shape;25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4950" y="1173400"/>
            <a:ext cx="5441920" cy="361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>
            <a:spLocks noGrp="1"/>
          </p:cNvSpPr>
          <p:nvPr>
            <p:ph type="title"/>
          </p:nvPr>
        </p:nvSpPr>
        <p:spPr>
          <a:xfrm>
            <a:off x="-6000" y="8990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Distributed Monolith - 3</a:t>
            </a:r>
            <a:endParaRPr sz="4800"/>
          </a:p>
        </p:txBody>
      </p:sp>
      <p:sp>
        <p:nvSpPr>
          <p:cNvPr id="259" name="Google Shape;259;p36"/>
          <p:cNvSpPr txBox="1">
            <a:spLocks noGrp="1"/>
          </p:cNvSpPr>
          <p:nvPr>
            <p:ph type="body" idx="1"/>
          </p:nvPr>
        </p:nvSpPr>
        <p:spPr>
          <a:xfrm>
            <a:off x="457200" y="1268825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/>
              <a:t>Messaging everywhere..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>
            <a:spLocks noGrp="1"/>
          </p:cNvSpPr>
          <p:nvPr>
            <p:ph type="title"/>
          </p:nvPr>
        </p:nvSpPr>
        <p:spPr>
          <a:xfrm>
            <a:off x="-6000" y="100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Distributed Monolith - 3</a:t>
            </a:r>
            <a:endParaRPr sz="4800"/>
          </a:p>
        </p:txBody>
      </p:sp>
      <p:sp>
        <p:nvSpPr>
          <p:cNvPr id="265" name="Google Shape;265;p37"/>
          <p:cNvSpPr txBox="1">
            <a:spLocks noGrp="1"/>
          </p:cNvSpPr>
          <p:nvPr>
            <p:ph type="body" idx="1"/>
          </p:nvPr>
        </p:nvSpPr>
        <p:spPr>
          <a:xfrm>
            <a:off x="457200" y="1268825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Just implementing messaging doesn’t mean you don’t have a distributed monolith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CRUD based messaging systems fall into this pit</a:t>
            </a:r>
            <a:endParaRPr sz="3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8"/>
          <p:cNvSpPr txBox="1">
            <a:spLocks noGrp="1"/>
          </p:cNvSpPr>
          <p:nvPr>
            <p:ph type="ctrTitle"/>
          </p:nvPr>
        </p:nvSpPr>
        <p:spPr>
          <a:xfrm>
            <a:off x="469500" y="1964350"/>
            <a:ext cx="836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6.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Principles for Integration</a:t>
            </a:r>
            <a:endParaRPr/>
          </a:p>
        </p:txBody>
      </p:sp>
      <p:sp>
        <p:nvSpPr>
          <p:cNvPr id="271" name="Google Shape;271;p38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-6000" y="25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Coupling</a:t>
            </a:r>
            <a:endParaRPr sz="4800"/>
          </a:p>
        </p:txBody>
      </p:sp>
      <p:sp>
        <p:nvSpPr>
          <p:cNvPr id="277" name="Google Shape;277;p39"/>
          <p:cNvSpPr txBox="1">
            <a:spLocks noGrp="1"/>
          </p:cNvSpPr>
          <p:nvPr>
            <p:ph type="body" idx="1"/>
          </p:nvPr>
        </p:nvSpPr>
        <p:spPr>
          <a:xfrm>
            <a:off x="457200" y="1098025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Interdependence between modules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The loosely coupled systems share well-defined data 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Not dependent on</a:t>
            </a:r>
            <a:endParaRPr sz="3000"/>
          </a:p>
          <a:p>
            <a:pPr marL="914400" lvl="1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en" sz="3000"/>
              <a:t>States</a:t>
            </a:r>
            <a:endParaRPr sz="3000"/>
          </a:p>
          <a:p>
            <a:pPr marL="914400" lvl="1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en" sz="3000"/>
              <a:t>Uptime </a:t>
            </a:r>
            <a:endParaRPr sz="3000"/>
          </a:p>
          <a:p>
            <a:pPr marL="914400" lvl="1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en" sz="3000"/>
              <a:t>Performance levels</a:t>
            </a:r>
            <a:endParaRPr sz="3000"/>
          </a:p>
          <a:p>
            <a:pPr marL="914400" lvl="1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en" sz="3000"/>
              <a:t>Technical implementation details</a:t>
            </a:r>
            <a:endParaRPr sz="3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-12000" y="92900"/>
            <a:ext cx="91560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Agenda</a:t>
            </a:r>
            <a:endParaRPr sz="4800"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457200" y="132015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spcBef>
                <a:spcPts val="600"/>
              </a:spcBef>
              <a:spcAft>
                <a:spcPts val="0"/>
              </a:spcAft>
              <a:buSzPts val="3600"/>
              <a:buChar char="✘"/>
            </a:pPr>
            <a:r>
              <a:rPr lang="en" sz="3600"/>
              <a:t>Background</a:t>
            </a:r>
            <a:endParaRPr sz="36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✘"/>
            </a:pPr>
            <a:r>
              <a:rPr lang="en" sz="3600"/>
              <a:t>Typical failures</a:t>
            </a:r>
            <a:endParaRPr sz="36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✘"/>
            </a:pPr>
            <a:r>
              <a:rPr lang="en" sz="3600"/>
              <a:t>Principles for Integration</a:t>
            </a:r>
            <a:endParaRPr sz="36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✘"/>
            </a:pPr>
            <a:r>
              <a:rPr lang="en" sz="3600"/>
              <a:t>Types of integration</a:t>
            </a:r>
            <a:endParaRPr sz="36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✘"/>
            </a:pPr>
            <a:r>
              <a:rPr lang="en" sz="3600"/>
              <a:t>Where to start</a:t>
            </a:r>
            <a:endParaRPr sz="36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✘"/>
            </a:pPr>
            <a:r>
              <a:rPr lang="en" sz="3600"/>
              <a:t>Takeaways</a:t>
            </a:r>
            <a:endParaRPr sz="3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0"/>
          <p:cNvSpPr txBox="1">
            <a:spLocks noGrp="1"/>
          </p:cNvSpPr>
          <p:nvPr>
            <p:ph type="title"/>
          </p:nvPr>
        </p:nvSpPr>
        <p:spPr>
          <a:xfrm>
            <a:off x="-6000" y="-1498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Coupling</a:t>
            </a:r>
            <a:endParaRPr sz="4800"/>
          </a:p>
        </p:txBody>
      </p:sp>
      <p:pic>
        <p:nvPicPr>
          <p:cNvPr id="283" name="Google Shape;2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3150" y="749425"/>
            <a:ext cx="5839526" cy="435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>
            <a:spLocks noGrp="1"/>
          </p:cNvSpPr>
          <p:nvPr>
            <p:ph type="title"/>
          </p:nvPr>
        </p:nvSpPr>
        <p:spPr>
          <a:xfrm>
            <a:off x="-6000" y="6332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What’s my account balance?</a:t>
            </a:r>
            <a:endParaRPr sz="4800"/>
          </a:p>
        </p:txBody>
      </p:sp>
      <p:sp>
        <p:nvSpPr>
          <p:cNvPr id="289" name="Google Shape;289;p41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It depends </a:t>
            </a:r>
            <a:endParaRPr sz="36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on who you ask </a:t>
            </a:r>
            <a:endParaRPr sz="36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and when you ask </a:t>
            </a:r>
            <a:r>
              <a:rPr lang="en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😒</a:t>
            </a:r>
            <a:endParaRPr sz="3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2"/>
          <p:cNvSpPr txBox="1">
            <a:spLocks noGrp="1"/>
          </p:cNvSpPr>
          <p:nvPr>
            <p:ph type="title"/>
          </p:nvPr>
        </p:nvSpPr>
        <p:spPr>
          <a:xfrm>
            <a:off x="-6000" y="-7620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Coupling</a:t>
            </a:r>
            <a:endParaRPr sz="4800"/>
          </a:p>
        </p:txBody>
      </p:sp>
      <p:pic>
        <p:nvPicPr>
          <p:cNvPr id="295" name="Google Shape;29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775" y="787750"/>
            <a:ext cx="5722525" cy="42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2"/>
          <p:cNvSpPr txBox="1"/>
          <p:nvPr/>
        </p:nvSpPr>
        <p:spPr>
          <a:xfrm rot="-1435846">
            <a:off x="969730" y="2143109"/>
            <a:ext cx="7756038" cy="857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CC0000"/>
                </a:solidFill>
              </a:rPr>
              <a:t>Highly coupled and less cohesive</a:t>
            </a:r>
            <a:endParaRPr sz="3600" b="1">
              <a:solidFill>
                <a:srgbClr val="CC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 txBox="1">
            <a:spLocks noGrp="1"/>
          </p:cNvSpPr>
          <p:nvPr>
            <p:ph type="title"/>
          </p:nvPr>
        </p:nvSpPr>
        <p:spPr>
          <a:xfrm>
            <a:off x="-6000" y="-933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niglet"/>
              <a:buAutoNum type="arabicPeriod"/>
            </a:pPr>
            <a:r>
              <a:rPr lang="en" sz="3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Loosely coupled and highly cohesive</a:t>
            </a:r>
            <a:endParaRPr/>
          </a:p>
        </p:txBody>
      </p:sp>
      <p:pic>
        <p:nvPicPr>
          <p:cNvPr id="302" name="Google Shape;30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2842" y="764023"/>
            <a:ext cx="5243831" cy="437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>
            <a:spLocks noGrp="1"/>
          </p:cNvSpPr>
          <p:nvPr>
            <p:ph type="title"/>
          </p:nvPr>
        </p:nvSpPr>
        <p:spPr>
          <a:xfrm>
            <a:off x="-6000" y="-1498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Chatty Services</a:t>
            </a:r>
            <a:endParaRPr sz="4800"/>
          </a:p>
        </p:txBody>
      </p:sp>
      <p:pic>
        <p:nvPicPr>
          <p:cNvPr id="308" name="Google Shape;30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3150" y="749425"/>
            <a:ext cx="5839526" cy="435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5"/>
          <p:cNvSpPr txBox="1">
            <a:spLocks noGrp="1"/>
          </p:cNvSpPr>
          <p:nvPr>
            <p:ph type="title"/>
          </p:nvPr>
        </p:nvSpPr>
        <p:spPr>
          <a:xfrm>
            <a:off x="-6000" y="-933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2. Iterating over Business Boundaries</a:t>
            </a:r>
            <a:endParaRPr/>
          </a:p>
        </p:txBody>
      </p:sp>
      <p:pic>
        <p:nvPicPr>
          <p:cNvPr id="314" name="Google Shape;31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2842" y="764023"/>
            <a:ext cx="5243831" cy="437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6"/>
          <p:cNvSpPr txBox="1">
            <a:spLocks noGrp="1"/>
          </p:cNvSpPr>
          <p:nvPr>
            <p:ph type="title"/>
          </p:nvPr>
        </p:nvSpPr>
        <p:spPr>
          <a:xfrm>
            <a:off x="-6000" y="5240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If something can go wrong, it will</a:t>
            </a:r>
            <a:endParaRPr sz="4000"/>
          </a:p>
        </p:txBody>
      </p:sp>
      <p:pic>
        <p:nvPicPr>
          <p:cNvPr id="320" name="Google Shape;32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000" y="1145725"/>
            <a:ext cx="6918625" cy="386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7"/>
          <p:cNvSpPr txBox="1">
            <a:spLocks noGrp="1"/>
          </p:cNvSpPr>
          <p:nvPr>
            <p:ph type="title"/>
          </p:nvPr>
        </p:nvSpPr>
        <p:spPr>
          <a:xfrm>
            <a:off x="-6000" y="5240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3. Knowing The Fallacies Of Distributed Systems</a:t>
            </a:r>
            <a:endParaRPr sz="3600"/>
          </a:p>
        </p:txBody>
      </p:sp>
      <p:sp>
        <p:nvSpPr>
          <p:cNvPr id="326" name="Google Shape;326;p47"/>
          <p:cNvSpPr txBox="1">
            <a:spLocks noGrp="1"/>
          </p:cNvSpPr>
          <p:nvPr>
            <p:ph type="body" idx="1"/>
          </p:nvPr>
        </p:nvSpPr>
        <p:spPr>
          <a:xfrm>
            <a:off x="457200" y="1116377"/>
            <a:ext cx="8229600" cy="31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The network is reliable.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Latency is zero.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Bandwidth is infinite.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The network is secure.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Topology doesn't change.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There is one administrator.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Transport cost is zero.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The network is homogeneous.</a:t>
            </a:r>
            <a:endParaRPr sz="30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8"/>
          <p:cNvSpPr txBox="1">
            <a:spLocks noGrp="1"/>
          </p:cNvSpPr>
          <p:nvPr>
            <p:ph type="title"/>
          </p:nvPr>
        </p:nvSpPr>
        <p:spPr>
          <a:xfrm>
            <a:off x="-6000" y="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4. BEING CAREFUL WITH SYNCHRONOUS (BLOCKING) API CALLS (RPC)</a:t>
            </a:r>
            <a:br>
              <a:rPr lang="en" sz="3600"/>
            </a:br>
            <a:endParaRPr sz="3600"/>
          </a:p>
        </p:txBody>
      </p:sp>
      <p:pic>
        <p:nvPicPr>
          <p:cNvPr id="332" name="Google Shape;33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5450" y="1268925"/>
            <a:ext cx="5137249" cy="383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9"/>
          <p:cNvSpPr txBox="1">
            <a:spLocks noGrp="1"/>
          </p:cNvSpPr>
          <p:nvPr>
            <p:ph type="title"/>
          </p:nvPr>
        </p:nvSpPr>
        <p:spPr>
          <a:xfrm>
            <a:off x="-6025" y="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4. BEING CAREFUL WITH SYNCHRONOUS (BLOCKING) API CALLS</a:t>
            </a:r>
            <a:br>
              <a:rPr lang="en" sz="3600"/>
            </a:br>
            <a:endParaRPr sz="3600"/>
          </a:p>
        </p:txBody>
      </p:sp>
      <p:sp>
        <p:nvSpPr>
          <p:cNvPr id="338" name="Google Shape;338;p49"/>
          <p:cNvSpPr txBox="1">
            <a:spLocks noGrp="1"/>
          </p:cNvSpPr>
          <p:nvPr>
            <p:ph type="body" idx="1"/>
          </p:nvPr>
        </p:nvSpPr>
        <p:spPr>
          <a:xfrm>
            <a:off x="457175" y="1436650"/>
            <a:ext cx="8229600" cy="33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How do we handle the failures? 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Where does the cache live? 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Synchronous services have higher expectations on response times, making them more challenging to scale and maintain. </a:t>
            </a:r>
            <a:endParaRPr sz="3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>
            <a:off x="469500" y="1964350"/>
            <a:ext cx="836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a Monolith?</a:t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0"/>
          <p:cNvSpPr txBox="1">
            <a:spLocks noGrp="1"/>
          </p:cNvSpPr>
          <p:nvPr>
            <p:ph type="title"/>
          </p:nvPr>
        </p:nvSpPr>
        <p:spPr>
          <a:xfrm>
            <a:off x="-6043" y="13762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5. Having Contract Based Mindset</a:t>
            </a:r>
            <a:endParaRPr sz="3600"/>
          </a:p>
        </p:txBody>
      </p:sp>
      <p:sp>
        <p:nvSpPr>
          <p:cNvPr id="344" name="Google Shape;344;p50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Understand the entering and exiting data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Hide implementation and domain jargon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Avoid pushing unnecessary dependencies</a:t>
            </a:r>
            <a:endParaRPr sz="3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1"/>
          <p:cNvSpPr txBox="1">
            <a:spLocks noGrp="1"/>
          </p:cNvSpPr>
          <p:nvPr>
            <p:ph type="title"/>
          </p:nvPr>
        </p:nvSpPr>
        <p:spPr>
          <a:xfrm>
            <a:off x="-6000" y="-6790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6. Understanding CAP theorem and the Database Technologies</a:t>
            </a:r>
            <a:endParaRPr sz="3000"/>
          </a:p>
        </p:txBody>
      </p:sp>
      <p:pic>
        <p:nvPicPr>
          <p:cNvPr id="350" name="Google Shape;35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679" y="954150"/>
            <a:ext cx="7397396" cy="418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2"/>
          <p:cNvSpPr txBox="1">
            <a:spLocks noGrp="1"/>
          </p:cNvSpPr>
          <p:nvPr>
            <p:ph type="title"/>
          </p:nvPr>
        </p:nvSpPr>
        <p:spPr>
          <a:xfrm>
            <a:off x="-6000" y="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6. Understanding CAP theorem and Database Technologies</a:t>
            </a:r>
            <a:endParaRPr sz="3000"/>
          </a:p>
        </p:txBody>
      </p:sp>
      <p:pic>
        <p:nvPicPr>
          <p:cNvPr id="356" name="Google Shape;35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425" y="1211625"/>
            <a:ext cx="6878400" cy="35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3"/>
          <p:cNvSpPr txBox="1">
            <a:spLocks noGrp="1"/>
          </p:cNvSpPr>
          <p:nvPr>
            <p:ph type="title"/>
          </p:nvPr>
        </p:nvSpPr>
        <p:spPr>
          <a:xfrm>
            <a:off x="-112200" y="-151725"/>
            <a:ext cx="93684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7. Understanding Transactional Boundaries</a:t>
            </a:r>
            <a:endParaRPr sz="3600"/>
          </a:p>
        </p:txBody>
      </p:sp>
      <p:pic>
        <p:nvPicPr>
          <p:cNvPr id="362" name="Google Shape;36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950" y="995250"/>
            <a:ext cx="6393550" cy="414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4"/>
          <p:cNvSpPr txBox="1">
            <a:spLocks noGrp="1"/>
          </p:cNvSpPr>
          <p:nvPr>
            <p:ph type="title"/>
          </p:nvPr>
        </p:nvSpPr>
        <p:spPr>
          <a:xfrm>
            <a:off x="-6000" y="-628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1"/>
                </a:solidFill>
              </a:rPr>
              <a:t>8. Choreography over Orchestration</a:t>
            </a:r>
            <a:endParaRPr/>
          </a:p>
        </p:txBody>
      </p:sp>
      <p:sp>
        <p:nvSpPr>
          <p:cNvPr id="368" name="Google Shape;368;p54"/>
          <p:cNvSpPr txBox="1">
            <a:spLocks noGrp="1"/>
          </p:cNvSpPr>
          <p:nvPr>
            <p:ph type="body" idx="1"/>
          </p:nvPr>
        </p:nvSpPr>
        <p:spPr>
          <a:xfrm>
            <a:off x="457200" y="1244575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spcBef>
                <a:spcPts val="600"/>
              </a:spcBef>
              <a:spcAft>
                <a:spcPts val="0"/>
              </a:spcAft>
              <a:buSzPts val="3600"/>
              <a:buChar char="✘"/>
            </a:pPr>
            <a:r>
              <a:rPr lang="en" sz="3600"/>
              <a:t>Orchestration : </a:t>
            </a:r>
            <a:r>
              <a:rPr lang="en" sz="3600">
                <a:solidFill>
                  <a:schemeClr val="lt1"/>
                </a:solidFill>
              </a:rPr>
              <a:t> Requires high level of  coordination</a:t>
            </a:r>
            <a:endParaRPr sz="3600">
              <a:solidFill>
                <a:schemeClr val="lt1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✘"/>
            </a:pPr>
            <a:r>
              <a:rPr lang="en" sz="3600">
                <a:solidFill>
                  <a:schemeClr val="lt1"/>
                </a:solidFill>
              </a:rPr>
              <a:t>Choreography:  Every piece knows it own role to play. They do it when the time is right.</a:t>
            </a:r>
            <a:endParaRPr sz="36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5"/>
          <p:cNvSpPr txBox="1">
            <a:spLocks noGrp="1"/>
          </p:cNvSpPr>
          <p:nvPr>
            <p:ph type="title"/>
          </p:nvPr>
        </p:nvSpPr>
        <p:spPr>
          <a:xfrm>
            <a:off x="-6000" y="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8. Choreography over Orchestration</a:t>
            </a:r>
            <a:endParaRPr sz="3600"/>
          </a:p>
        </p:txBody>
      </p:sp>
      <p:pic>
        <p:nvPicPr>
          <p:cNvPr id="374" name="Google Shape;37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274" y="1047475"/>
            <a:ext cx="3846625" cy="402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6"/>
          <p:cNvSpPr txBox="1">
            <a:spLocks noGrp="1"/>
          </p:cNvSpPr>
          <p:nvPr>
            <p:ph type="title"/>
          </p:nvPr>
        </p:nvSpPr>
        <p:spPr>
          <a:xfrm>
            <a:off x="-6000" y="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8. Choreography over Orchestration</a:t>
            </a:r>
            <a:endParaRPr sz="3600"/>
          </a:p>
        </p:txBody>
      </p:sp>
      <p:pic>
        <p:nvPicPr>
          <p:cNvPr id="380" name="Google Shape;38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0900" y="796025"/>
            <a:ext cx="6498224" cy="434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7"/>
          <p:cNvSpPr txBox="1">
            <a:spLocks noGrp="1"/>
          </p:cNvSpPr>
          <p:nvPr>
            <p:ph type="ctrTitle"/>
          </p:nvPr>
        </p:nvSpPr>
        <p:spPr>
          <a:xfrm>
            <a:off x="469500" y="1964350"/>
            <a:ext cx="836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7.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Integrations</a:t>
            </a:r>
            <a:endParaRPr/>
          </a:p>
        </p:txBody>
      </p:sp>
      <p:sp>
        <p:nvSpPr>
          <p:cNvPr id="386" name="Google Shape;386;p57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8"/>
          <p:cNvSpPr txBox="1">
            <a:spLocks noGrp="1"/>
          </p:cNvSpPr>
          <p:nvPr>
            <p:ph type="title"/>
          </p:nvPr>
        </p:nvSpPr>
        <p:spPr>
          <a:xfrm>
            <a:off x="-6000" y="-123146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Database Integration</a:t>
            </a:r>
            <a:endParaRPr sz="4800"/>
          </a:p>
        </p:txBody>
      </p:sp>
      <p:pic>
        <p:nvPicPr>
          <p:cNvPr id="392" name="Google Shape;39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300" y="755296"/>
            <a:ext cx="5355850" cy="438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9"/>
          <p:cNvSpPr txBox="1">
            <a:spLocks noGrp="1"/>
          </p:cNvSpPr>
          <p:nvPr>
            <p:ph type="title"/>
          </p:nvPr>
        </p:nvSpPr>
        <p:spPr>
          <a:xfrm>
            <a:off x="-6000" y="31486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Database Integration</a:t>
            </a:r>
            <a:endParaRPr sz="4800"/>
          </a:p>
        </p:txBody>
      </p:sp>
      <p:sp>
        <p:nvSpPr>
          <p:cNvPr id="398" name="Google Shape;398;p59"/>
          <p:cNvSpPr txBox="1">
            <a:spLocks noGrp="1"/>
          </p:cNvSpPr>
          <p:nvPr>
            <p:ph type="body" idx="1"/>
          </p:nvPr>
        </p:nvSpPr>
        <p:spPr>
          <a:xfrm>
            <a:off x="284400" y="1143250"/>
            <a:ext cx="2880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What is it?</a:t>
            </a: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Central datastore that all services have access to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Most prevalent form of integration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9" name="Google Shape;399;p59"/>
          <p:cNvSpPr txBox="1">
            <a:spLocks noGrp="1"/>
          </p:cNvSpPr>
          <p:nvPr>
            <p:ph type="body" idx="2"/>
          </p:nvPr>
        </p:nvSpPr>
        <p:spPr>
          <a:xfrm>
            <a:off x="3165300" y="1067050"/>
            <a:ext cx="2880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Pros</a:t>
            </a: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Very simple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Fast development turnaround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Easier for transactions and rollbacks</a:t>
            </a:r>
            <a:endParaRPr sz="2400"/>
          </a:p>
        </p:txBody>
      </p:sp>
      <p:sp>
        <p:nvSpPr>
          <p:cNvPr id="400" name="Google Shape;400;p59"/>
          <p:cNvSpPr txBox="1">
            <a:spLocks noGrp="1"/>
          </p:cNvSpPr>
          <p:nvPr>
            <p:ph type="body" idx="3"/>
          </p:nvPr>
        </p:nvSpPr>
        <p:spPr>
          <a:xfrm>
            <a:off x="6143125" y="1067050"/>
            <a:ext cx="2880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Cons</a:t>
            </a: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Introduces very tight coupling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No flexibility from tech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Hard to scale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Wasteful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431400" y="1399800"/>
            <a:ext cx="8450700" cy="25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Software whose design, information model, and interface combine multiple competing and interfering domains into </a:t>
            </a:r>
            <a:r>
              <a:rPr lang="en" sz="3600" u="sng"/>
              <a:t>one single application and data model</a:t>
            </a:r>
            <a:r>
              <a:rPr lang="en"/>
              <a:t>.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6083700" y="3838275"/>
            <a:ext cx="21348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-"/>
            </a:pPr>
            <a:r>
              <a:rPr lang="en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JBogard</a:t>
            </a: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0"/>
          <p:cNvSpPr txBox="1">
            <a:spLocks noGrp="1"/>
          </p:cNvSpPr>
          <p:nvPr>
            <p:ph type="title"/>
          </p:nvPr>
        </p:nvSpPr>
        <p:spPr>
          <a:xfrm>
            <a:off x="-6000" y="605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RPC/API calls</a:t>
            </a:r>
            <a:endParaRPr sz="4800"/>
          </a:p>
        </p:txBody>
      </p:sp>
      <p:pic>
        <p:nvPicPr>
          <p:cNvPr id="406" name="Google Shape;40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312" y="1091700"/>
            <a:ext cx="6328739" cy="405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1"/>
          <p:cNvSpPr txBox="1">
            <a:spLocks noGrp="1"/>
          </p:cNvSpPr>
          <p:nvPr>
            <p:ph type="title"/>
          </p:nvPr>
        </p:nvSpPr>
        <p:spPr>
          <a:xfrm>
            <a:off x="-6000" y="9272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RPC/ API calls</a:t>
            </a:r>
            <a:endParaRPr sz="4800"/>
          </a:p>
        </p:txBody>
      </p:sp>
      <p:sp>
        <p:nvSpPr>
          <p:cNvPr id="412" name="Google Shape;412;p61"/>
          <p:cNvSpPr txBox="1">
            <a:spLocks noGrp="1"/>
          </p:cNvSpPr>
          <p:nvPr>
            <p:ph type="body" idx="1"/>
          </p:nvPr>
        </p:nvSpPr>
        <p:spPr>
          <a:xfrm>
            <a:off x="208200" y="898325"/>
            <a:ext cx="29670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What is it?</a:t>
            </a: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No direct database access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All calls to the data go through an API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Pull based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Synchronous</a:t>
            </a:r>
            <a:endParaRPr sz="2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3" name="Google Shape;413;p61"/>
          <p:cNvSpPr txBox="1">
            <a:spLocks noGrp="1"/>
          </p:cNvSpPr>
          <p:nvPr>
            <p:ph type="body" idx="2"/>
          </p:nvPr>
        </p:nvSpPr>
        <p:spPr>
          <a:xfrm>
            <a:off x="3175075" y="898325"/>
            <a:ext cx="29670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Pros</a:t>
            </a: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Simple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Fast development turnaround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Hides implementation details</a:t>
            </a:r>
            <a:endParaRPr sz="2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 </a:t>
            </a:r>
            <a:endParaRPr sz="2400"/>
          </a:p>
        </p:txBody>
      </p:sp>
      <p:sp>
        <p:nvSpPr>
          <p:cNvPr id="414" name="Google Shape;414;p61"/>
          <p:cNvSpPr txBox="1">
            <a:spLocks noGrp="1"/>
          </p:cNvSpPr>
          <p:nvPr>
            <p:ph type="body" idx="3"/>
          </p:nvPr>
        </p:nvSpPr>
        <p:spPr>
          <a:xfrm>
            <a:off x="6065775" y="898325"/>
            <a:ext cx="3084300" cy="42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Cons</a:t>
            </a:r>
            <a:endParaRPr sz="240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Keeps the door open for tight coupling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Hard to scale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Caching gets complicated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Necessitates circuit breaking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Rollbacks are tricky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2"/>
          <p:cNvSpPr txBox="1">
            <a:spLocks noGrp="1"/>
          </p:cNvSpPr>
          <p:nvPr>
            <p:ph type="title"/>
          </p:nvPr>
        </p:nvSpPr>
        <p:spPr>
          <a:xfrm>
            <a:off x="-6000" y="-156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ETL/Data Pumps</a:t>
            </a:r>
            <a:endParaRPr sz="4800"/>
          </a:p>
        </p:txBody>
      </p:sp>
      <p:pic>
        <p:nvPicPr>
          <p:cNvPr id="420" name="Google Shape;42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827" y="946000"/>
            <a:ext cx="6556321" cy="41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3"/>
          <p:cNvSpPr txBox="1">
            <a:spLocks noGrp="1"/>
          </p:cNvSpPr>
          <p:nvPr>
            <p:ph type="title"/>
          </p:nvPr>
        </p:nvSpPr>
        <p:spPr>
          <a:xfrm>
            <a:off x="-6000" y="1539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ETL/Data Pumps</a:t>
            </a:r>
            <a:endParaRPr sz="4800"/>
          </a:p>
        </p:txBody>
      </p:sp>
      <p:sp>
        <p:nvSpPr>
          <p:cNvPr id="426" name="Google Shape;426;p63"/>
          <p:cNvSpPr txBox="1">
            <a:spLocks noGrp="1"/>
          </p:cNvSpPr>
          <p:nvPr>
            <p:ph type="body" idx="1"/>
          </p:nvPr>
        </p:nvSpPr>
        <p:spPr>
          <a:xfrm>
            <a:off x="232675" y="1126925"/>
            <a:ext cx="27042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What is it?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Only backend ETL process needs database access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Pull and Push can be supported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Asynchronous</a:t>
            </a:r>
            <a:endParaRPr sz="20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427" name="Google Shape;427;p63"/>
          <p:cNvSpPr txBox="1">
            <a:spLocks noGrp="1"/>
          </p:cNvSpPr>
          <p:nvPr>
            <p:ph type="body" idx="2"/>
          </p:nvPr>
        </p:nvSpPr>
        <p:spPr>
          <a:xfrm>
            <a:off x="3075516" y="1126925"/>
            <a:ext cx="27042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Pros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Hides implementation details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Caching is pushed to the destination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Tech flexible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Reasonable decoupling</a:t>
            </a:r>
            <a:endParaRPr sz="20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 </a:t>
            </a:r>
            <a:endParaRPr sz="2000"/>
          </a:p>
        </p:txBody>
      </p:sp>
      <p:sp>
        <p:nvSpPr>
          <p:cNvPr id="428" name="Google Shape;428;p63"/>
          <p:cNvSpPr txBox="1">
            <a:spLocks noGrp="1"/>
          </p:cNvSpPr>
          <p:nvPr>
            <p:ph type="body" idx="3"/>
          </p:nvPr>
        </p:nvSpPr>
        <p:spPr>
          <a:xfrm>
            <a:off x="5779725" y="1126925"/>
            <a:ext cx="32703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Cons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Changes with the source and destination databases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Data consistency depends on the  job schedule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Figuring out the change delta could create challenges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Jobs are usually long running</a:t>
            </a:r>
            <a:endParaRPr sz="2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4"/>
          <p:cNvSpPr txBox="1">
            <a:spLocks noGrp="1"/>
          </p:cNvSpPr>
          <p:nvPr>
            <p:ph type="title"/>
          </p:nvPr>
        </p:nvSpPr>
        <p:spPr>
          <a:xfrm>
            <a:off x="-6000" y="605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Messaging with Message Broker Queues</a:t>
            </a:r>
            <a:endParaRPr/>
          </a:p>
        </p:txBody>
      </p:sp>
      <p:pic>
        <p:nvPicPr>
          <p:cNvPr id="434" name="Google Shape;43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8537" y="652500"/>
            <a:ext cx="6712739" cy="449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5"/>
          <p:cNvSpPr txBox="1">
            <a:spLocks noGrp="1"/>
          </p:cNvSpPr>
          <p:nvPr>
            <p:ph type="title"/>
          </p:nvPr>
        </p:nvSpPr>
        <p:spPr>
          <a:xfrm>
            <a:off x="-6000" y="15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Messaging with Message Queues</a:t>
            </a:r>
            <a:endParaRPr sz="4500"/>
          </a:p>
        </p:txBody>
      </p:sp>
      <p:sp>
        <p:nvSpPr>
          <p:cNvPr id="440" name="Google Shape;440;p65"/>
          <p:cNvSpPr txBox="1">
            <a:spLocks noGrp="1"/>
          </p:cNvSpPr>
          <p:nvPr>
            <p:ph type="body" idx="1"/>
          </p:nvPr>
        </p:nvSpPr>
        <p:spPr>
          <a:xfrm>
            <a:off x="208200" y="822125"/>
            <a:ext cx="2880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What is it?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Integration messages and events are sent via message broker queues such as RabbitMq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No direct database access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Push based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Asynchronous</a:t>
            </a:r>
            <a:endParaRPr sz="20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441" name="Google Shape;441;p65"/>
          <p:cNvSpPr txBox="1">
            <a:spLocks noGrp="1"/>
          </p:cNvSpPr>
          <p:nvPr>
            <p:ph type="body" idx="2"/>
          </p:nvPr>
        </p:nvSpPr>
        <p:spPr>
          <a:xfrm>
            <a:off x="3223964" y="8221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Pros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Hides implementation details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Caching is pushed to the destination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Tech agnostic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Highest decoupling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Great for live data processing</a:t>
            </a:r>
            <a:endParaRPr sz="20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 </a:t>
            </a:r>
            <a:endParaRPr sz="2000"/>
          </a:p>
        </p:txBody>
      </p:sp>
      <p:sp>
        <p:nvSpPr>
          <p:cNvPr id="442" name="Google Shape;442;p65"/>
          <p:cNvSpPr txBox="1">
            <a:spLocks noGrp="1"/>
          </p:cNvSpPr>
          <p:nvPr>
            <p:ph type="body" idx="3"/>
          </p:nvPr>
        </p:nvSpPr>
        <p:spPr>
          <a:xfrm>
            <a:off x="5990725" y="822125"/>
            <a:ext cx="29613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Cons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Data consistency depends on the broker backlog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Detecting data issues could be challenging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Could be challenging for inexperienced team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Challenging for new services to come to speed</a:t>
            </a:r>
            <a:endParaRPr sz="2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6"/>
          <p:cNvSpPr txBox="1">
            <a:spLocks noGrp="1"/>
          </p:cNvSpPr>
          <p:nvPr>
            <p:ph type="title"/>
          </p:nvPr>
        </p:nvSpPr>
        <p:spPr>
          <a:xfrm>
            <a:off x="-6000" y="605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Messaging with Message streaming</a:t>
            </a:r>
            <a:endParaRPr sz="4800"/>
          </a:p>
        </p:txBody>
      </p:sp>
      <p:pic>
        <p:nvPicPr>
          <p:cNvPr id="448" name="Google Shape;44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30725"/>
            <a:ext cx="8839200" cy="3302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7"/>
          <p:cNvSpPr txBox="1">
            <a:spLocks noGrp="1"/>
          </p:cNvSpPr>
          <p:nvPr>
            <p:ph type="title"/>
          </p:nvPr>
        </p:nvSpPr>
        <p:spPr>
          <a:xfrm>
            <a:off x="-6000" y="155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Messaging with Message Streaming</a:t>
            </a:r>
            <a:endParaRPr sz="4800"/>
          </a:p>
        </p:txBody>
      </p:sp>
      <p:sp>
        <p:nvSpPr>
          <p:cNvPr id="454" name="Google Shape;454;p67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What is it?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Integration messages and events are sent via message streaming (Ex: Kafka)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No direct database access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Push based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Asynchronous</a:t>
            </a:r>
            <a:endParaRPr sz="20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455" name="Google Shape;455;p67"/>
          <p:cNvSpPr txBox="1">
            <a:spLocks noGrp="1"/>
          </p:cNvSpPr>
          <p:nvPr>
            <p:ph type="body" idx="2"/>
          </p:nvPr>
        </p:nvSpPr>
        <p:spPr>
          <a:xfrm>
            <a:off x="3223964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Pros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Excellent decoupling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Great for live and historical data processing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Easy recovery from data loss</a:t>
            </a:r>
            <a:endParaRPr sz="20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 </a:t>
            </a:r>
            <a:endParaRPr sz="2000"/>
          </a:p>
        </p:txBody>
      </p:sp>
      <p:sp>
        <p:nvSpPr>
          <p:cNvPr id="456" name="Google Shape;456;p67"/>
          <p:cNvSpPr txBox="1">
            <a:spLocks noGrp="1"/>
          </p:cNvSpPr>
          <p:nvPr>
            <p:ph type="body" idx="3"/>
          </p:nvPr>
        </p:nvSpPr>
        <p:spPr>
          <a:xfrm>
            <a:off x="5990727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Cons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Could be challenging for inexperienced team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2000"/>
              <a:t>Storing and archiving streams of data changes may require</a:t>
            </a:r>
            <a:endParaRPr sz="2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68"/>
          <p:cNvSpPr txBox="1">
            <a:spLocks noGrp="1"/>
          </p:cNvSpPr>
          <p:nvPr>
            <p:ph type="ctrTitle"/>
          </p:nvPr>
        </p:nvSpPr>
        <p:spPr>
          <a:xfrm>
            <a:off x="469500" y="1964350"/>
            <a:ext cx="836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8.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I begin?</a:t>
            </a:r>
            <a:endParaRPr/>
          </a:p>
        </p:txBody>
      </p:sp>
      <p:sp>
        <p:nvSpPr>
          <p:cNvPr id="462" name="Google Shape;462;p68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9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Success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469500" y="1964350"/>
            <a:ext cx="836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2.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a Service?</a:t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70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working on the business boundaries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1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 Vs Writes 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2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Ownership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3"/>
          <p:cNvSpPr txBox="1">
            <a:spLocks noGrp="1"/>
          </p:cNvSpPr>
          <p:nvPr>
            <p:ph type="title"/>
          </p:nvPr>
        </p:nvSpPr>
        <p:spPr>
          <a:xfrm>
            <a:off x="-6000" y="-26704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Slices instead of layers</a:t>
            </a:r>
            <a:endParaRPr sz="4800"/>
          </a:p>
        </p:txBody>
      </p:sp>
      <p:pic>
        <p:nvPicPr>
          <p:cNvPr id="488" name="Google Shape;48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500" y="909625"/>
            <a:ext cx="7893502" cy="383665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73"/>
          <p:cNvSpPr txBox="1"/>
          <p:nvPr/>
        </p:nvSpPr>
        <p:spPr>
          <a:xfrm>
            <a:off x="6823925" y="4746275"/>
            <a:ext cx="21348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-"/>
            </a:pPr>
            <a:r>
              <a:rPr lang="en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JBogard</a:t>
            </a: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Contracts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5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for Failures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6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user impact 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7"/>
          <p:cNvSpPr txBox="1">
            <a:spLocks noGrp="1"/>
          </p:cNvSpPr>
          <p:nvPr>
            <p:ph type="title"/>
          </p:nvPr>
        </p:nvSpPr>
        <p:spPr>
          <a:xfrm>
            <a:off x="-6000" y="6782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Invest in Messaging</a:t>
            </a:r>
            <a:endParaRPr sz="4800"/>
          </a:p>
        </p:txBody>
      </p:sp>
      <p:pic>
        <p:nvPicPr>
          <p:cNvPr id="510" name="Google Shape;510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6625" y="1525675"/>
            <a:ext cx="4187379" cy="2843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150" y="1650375"/>
            <a:ext cx="1495775" cy="197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0475" y="1601875"/>
            <a:ext cx="1578850" cy="1974575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77"/>
          <p:cNvSpPr txBox="1"/>
          <p:nvPr/>
        </p:nvSpPr>
        <p:spPr>
          <a:xfrm>
            <a:off x="1820475" y="2253350"/>
            <a:ext cx="469800" cy="9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+</a:t>
            </a:r>
            <a:endParaRPr sz="4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514" name="Google Shape;514;p77"/>
          <p:cNvSpPr txBox="1"/>
          <p:nvPr/>
        </p:nvSpPr>
        <p:spPr>
          <a:xfrm>
            <a:off x="4258225" y="2253350"/>
            <a:ext cx="469800" cy="9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=</a:t>
            </a:r>
            <a:endParaRPr sz="48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8"/>
          <p:cNvSpPr txBox="1">
            <a:spLocks noGrp="1"/>
          </p:cNvSpPr>
          <p:nvPr>
            <p:ph type="ctrTitle"/>
          </p:nvPr>
        </p:nvSpPr>
        <p:spPr>
          <a:xfrm>
            <a:off x="469500" y="1964350"/>
            <a:ext cx="836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9.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</a:t>
            </a:r>
            <a:endParaRPr/>
          </a:p>
        </p:txBody>
      </p:sp>
      <p:sp>
        <p:nvSpPr>
          <p:cNvPr id="520" name="Google Shape;520;p78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79"/>
          <p:cNvSpPr txBox="1">
            <a:spLocks noGrp="1"/>
          </p:cNvSpPr>
          <p:nvPr>
            <p:ph type="title"/>
          </p:nvPr>
        </p:nvSpPr>
        <p:spPr>
          <a:xfrm>
            <a:off x="-6000" y="271100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Takeaway</a:t>
            </a:r>
            <a:endParaRPr sz="4800"/>
          </a:p>
        </p:txBody>
      </p:sp>
      <p:sp>
        <p:nvSpPr>
          <p:cNvPr id="526" name="Google Shape;526;p79"/>
          <p:cNvSpPr txBox="1">
            <a:spLocks noGrp="1"/>
          </p:cNvSpPr>
          <p:nvPr>
            <p:ph type="body" idx="1"/>
          </p:nvPr>
        </p:nvSpPr>
        <p:spPr>
          <a:xfrm>
            <a:off x="457200" y="1244975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Start with the domain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Understand your reasons behinds microservices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You may end up with combination of the integration patterns and that is ok</a:t>
            </a: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✘"/>
            </a:pPr>
            <a:r>
              <a:rPr lang="en" sz="3000"/>
              <a:t>Incorrectly integrated services are not much of an upgrade from having a monolith</a:t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431400" y="1399800"/>
            <a:ext cx="8450700" cy="25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Service should provide </a:t>
            </a:r>
            <a:r>
              <a:rPr lang="en" sz="3600"/>
              <a:t>a distinct business function</a:t>
            </a:r>
            <a:r>
              <a:rPr lang="en"/>
              <a:t>, it should be a coarse-grained piece of logic, and </a:t>
            </a:r>
            <a:r>
              <a:rPr lang="en" sz="3600"/>
              <a:t>autonomous</a:t>
            </a:r>
            <a:endParaRPr sz="3600"/>
          </a:p>
        </p:txBody>
      </p:sp>
      <p:sp>
        <p:nvSpPr>
          <p:cNvPr id="85" name="Google Shape;85;p17"/>
          <p:cNvSpPr txBox="1"/>
          <p:nvPr/>
        </p:nvSpPr>
        <p:spPr>
          <a:xfrm>
            <a:off x="4800600" y="3838275"/>
            <a:ext cx="40815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-"/>
            </a:pPr>
            <a:r>
              <a:rPr lang="en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Arnon rotem-gal-oz (SOA patterns Author)</a:t>
            </a: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0"/>
          <p:cNvSpPr txBox="1">
            <a:spLocks noGrp="1"/>
          </p:cNvSpPr>
          <p:nvPr>
            <p:ph type="ctrTitle" idx="4294967295"/>
          </p:nvPr>
        </p:nvSpPr>
        <p:spPr>
          <a:xfrm>
            <a:off x="1822500" y="1202350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thanks!</a:t>
            </a:r>
            <a:endParaRPr sz="4800"/>
          </a:p>
        </p:txBody>
      </p:sp>
      <p:sp>
        <p:nvSpPr>
          <p:cNvPr id="532" name="Google Shape;532;p80"/>
          <p:cNvSpPr txBox="1">
            <a:spLocks noGrp="1"/>
          </p:cNvSpPr>
          <p:nvPr>
            <p:ph type="subTitle" idx="4294967295"/>
          </p:nvPr>
        </p:nvSpPr>
        <p:spPr>
          <a:xfrm>
            <a:off x="1275150" y="2376679"/>
            <a:ext cx="6593700" cy="23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Any questions?</a:t>
            </a:r>
            <a:endParaRPr sz="36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 can find me at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@yaradhye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Blog: https://aradhye.com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3" name="Google Shape;533;p80"/>
          <p:cNvSpPr/>
          <p:nvPr/>
        </p:nvSpPr>
        <p:spPr>
          <a:xfrm>
            <a:off x="4207274" y="603475"/>
            <a:ext cx="687464" cy="691590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80"/>
          <p:cNvSpPr/>
          <p:nvPr/>
        </p:nvSpPr>
        <p:spPr>
          <a:xfrm>
            <a:off x="3799402" y="2051575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1"/>
          <p:cNvSpPr txBox="1">
            <a:spLocks noGrp="1"/>
          </p:cNvSpPr>
          <p:nvPr>
            <p:ph type="ctrTitle"/>
          </p:nvPr>
        </p:nvSpPr>
        <p:spPr>
          <a:xfrm>
            <a:off x="469500" y="1964350"/>
            <a:ext cx="836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10.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540" name="Google Shape;540;p81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2"/>
          <p:cNvSpPr txBox="1">
            <a:spLocks noGrp="1"/>
          </p:cNvSpPr>
          <p:nvPr>
            <p:ph type="body" idx="1"/>
          </p:nvPr>
        </p:nvSpPr>
        <p:spPr>
          <a:xfrm>
            <a:off x="134700" y="2675"/>
            <a:ext cx="8878800" cy="48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✘"/>
            </a:pPr>
            <a:r>
              <a:rPr lang="en" sz="1800"/>
              <a:t>Jimmy’s post of Monolith: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https://jimmybogard.com/the-false-dichotomy-of-monoliths-and-microservices/</a:t>
            </a:r>
            <a:r>
              <a:rPr lang="en" sz="1800"/>
              <a:t>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✘"/>
            </a:pPr>
            <a:r>
              <a:rPr lang="en" sz="1800"/>
              <a:t>Composite UI: </a:t>
            </a:r>
            <a:r>
              <a:rPr lang="en" sz="1800" u="sng">
                <a:solidFill>
                  <a:schemeClr val="hlink"/>
                </a:solidFill>
                <a:hlinkClick r:id="rId4"/>
              </a:rPr>
              <a:t>https://www.youtube.com/watch?v=8WrjthKFbTw</a:t>
            </a:r>
            <a:r>
              <a:rPr lang="en" sz="1800"/>
              <a:t>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✘"/>
            </a:pPr>
            <a:r>
              <a:rPr lang="en" sz="1800"/>
              <a:t>Yogi’s blog:  </a:t>
            </a:r>
            <a:r>
              <a:rPr lang="en" sz="1800" u="sng">
                <a:solidFill>
                  <a:schemeClr val="hlink"/>
                </a:solidFill>
                <a:hlinkClick r:id="rId5"/>
              </a:rPr>
              <a:t>https://aradhye.com/tag/microservices/</a:t>
            </a:r>
            <a:r>
              <a:rPr lang="en" sz="1800"/>
              <a:t>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✘"/>
            </a:pPr>
            <a:r>
              <a:rPr lang="en" sz="1800"/>
              <a:t>Slices not layers: </a:t>
            </a:r>
            <a:r>
              <a:rPr lang="en" sz="1800" u="sng">
                <a:solidFill>
                  <a:schemeClr val="hlink"/>
                </a:solidFill>
                <a:hlinkClick r:id="rId6"/>
              </a:rPr>
              <a:t>https://www.youtube.com/watch?v=wTd-VcJCs_M</a:t>
            </a:r>
            <a:r>
              <a:rPr lang="en" sz="1800"/>
              <a:t>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✘"/>
            </a:pPr>
            <a:r>
              <a:rPr lang="en" sz="1800"/>
              <a:t>Enterprise Integration Patterns Book:   </a:t>
            </a:r>
            <a:r>
              <a:rPr lang="en" sz="1800" u="sng">
                <a:solidFill>
                  <a:schemeClr val="hlink"/>
                </a:solidFill>
                <a:hlinkClick r:id="rId7"/>
              </a:rPr>
              <a:t>https://www.enterpriseintegrationpatterns.com/</a:t>
            </a:r>
            <a:r>
              <a:rPr lang="en" sz="1800"/>
              <a:t>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✘"/>
            </a:pPr>
            <a:r>
              <a:rPr lang="en" sz="1800"/>
              <a:t>SOA Patterns book: </a:t>
            </a:r>
            <a:r>
              <a:rPr lang="en" sz="1800" u="sng">
                <a:solidFill>
                  <a:schemeClr val="hlink"/>
                </a:solidFill>
                <a:hlinkClick r:id="rId8"/>
              </a:rPr>
              <a:t>https://www.amazon.com/SOA-Patterns-Arnon-Rotem-Gal-Oz/dp/1933988266/ref=sr_1_3?s=books&amp;ie=UTF8&amp;qid=1536508487&amp;sr=1-3&amp;keywords=soa+patterns</a:t>
            </a:r>
            <a:r>
              <a:rPr lang="en" sz="1800"/>
              <a:t>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✘"/>
            </a:pPr>
            <a:r>
              <a:rPr lang="en" sz="1800"/>
              <a:t>This presentation is available at Github: </a:t>
            </a:r>
            <a:r>
              <a:rPr lang="en" sz="1800" u="sng">
                <a:solidFill>
                  <a:schemeClr val="hlink"/>
                </a:solidFill>
                <a:hlinkClick r:id="rId9"/>
              </a:rPr>
              <a:t>https://github.com/YogirajA/Presentations</a:t>
            </a: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ctrTitle"/>
          </p:nvPr>
        </p:nvSpPr>
        <p:spPr>
          <a:xfrm>
            <a:off x="469500" y="1964350"/>
            <a:ext cx="836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3.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Drivers for Microservices</a:t>
            </a:r>
            <a:endParaRPr/>
          </a:p>
        </p:txBody>
      </p:sp>
      <p:sp>
        <p:nvSpPr>
          <p:cNvPr id="91" name="Google Shape;91;p18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/>
              <a:t>4,156,932,140</a:t>
            </a:r>
            <a:endParaRPr sz="9000"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4294967295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Number of users active internet users</a:t>
            </a:r>
            <a:endParaRPr/>
          </a:p>
        </p:txBody>
      </p:sp>
      <p:sp>
        <p:nvSpPr>
          <p:cNvPr id="98" name="Google Shape;98;p19"/>
          <p:cNvSpPr/>
          <p:nvPr/>
        </p:nvSpPr>
        <p:spPr>
          <a:xfrm rot="231374">
            <a:off x="2662148" y="2994784"/>
            <a:ext cx="3491296" cy="326027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9"/>
          <p:cNvGrpSpPr/>
          <p:nvPr/>
        </p:nvGrpSpPr>
        <p:grpSpPr>
          <a:xfrm rot="-8273672">
            <a:off x="7095801" y="1108846"/>
            <a:ext cx="1166676" cy="1032863"/>
            <a:chOff x="1113100" y="2199475"/>
            <a:chExt cx="801900" cy="709925"/>
          </a:xfrm>
        </p:grpSpPr>
        <p:sp>
          <p:nvSpPr>
            <p:cNvPr id="100" name="Google Shape;100;p19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9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19"/>
          <p:cNvGrpSpPr/>
          <p:nvPr/>
        </p:nvGrpSpPr>
        <p:grpSpPr>
          <a:xfrm rot="2272540">
            <a:off x="1155376" y="1159396"/>
            <a:ext cx="1115297" cy="322611"/>
            <a:chOff x="271125" y="812725"/>
            <a:chExt cx="766525" cy="221725"/>
          </a:xfrm>
        </p:grpSpPr>
        <p:sp>
          <p:nvSpPr>
            <p:cNvPr id="103" name="Google Shape;103;p19"/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9"/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9"/>
          <p:cNvSpPr txBox="1"/>
          <p:nvPr/>
        </p:nvSpPr>
        <p:spPr>
          <a:xfrm>
            <a:off x="6156550" y="4767550"/>
            <a:ext cx="30483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https://www.internetworldstats.com/stats.htm</a:t>
            </a:r>
            <a:endParaRPr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1147</Words>
  <Application>Microsoft Office PowerPoint</Application>
  <PresentationFormat>On-screen Show (16:9)</PresentationFormat>
  <Paragraphs>264</Paragraphs>
  <Slides>72</Slides>
  <Notes>72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77" baseType="lpstr">
      <vt:lpstr>Times New Roman</vt:lpstr>
      <vt:lpstr>Walter Turncoat</vt:lpstr>
      <vt:lpstr>Arial</vt:lpstr>
      <vt:lpstr>Sniglet</vt:lpstr>
      <vt:lpstr>Ursula template</vt:lpstr>
      <vt:lpstr>Educate Before You Integrate Microservices</vt:lpstr>
      <vt:lpstr>hello!</vt:lpstr>
      <vt:lpstr>Agenda</vt:lpstr>
      <vt:lpstr>1.  What’s a Monolith?</vt:lpstr>
      <vt:lpstr>PowerPoint Presentation</vt:lpstr>
      <vt:lpstr>2.  What’s a Service?</vt:lpstr>
      <vt:lpstr>PowerPoint Presentation</vt:lpstr>
      <vt:lpstr>3.  Drivers for Microservices</vt:lpstr>
      <vt:lpstr>4,156,932,140</vt:lpstr>
      <vt:lpstr>4,156,932,140</vt:lpstr>
      <vt:lpstr>Scale</vt:lpstr>
      <vt:lpstr>Infrastructure At Scale</vt:lpstr>
      <vt:lpstr>Costs</vt:lpstr>
      <vt:lpstr>PowerPoint Presentation</vt:lpstr>
      <vt:lpstr>Autonomy</vt:lpstr>
      <vt:lpstr>Autonomy</vt:lpstr>
      <vt:lpstr>Drivers for Microservices</vt:lpstr>
      <vt:lpstr>4.  Example</vt:lpstr>
      <vt:lpstr>Banking Application</vt:lpstr>
      <vt:lpstr>Services</vt:lpstr>
      <vt:lpstr>  Where does it go wrong?</vt:lpstr>
      <vt:lpstr>Looks Familiar? Layers</vt:lpstr>
      <vt:lpstr>Layers At Scale</vt:lpstr>
      <vt:lpstr>Distributed Monolith</vt:lpstr>
      <vt:lpstr>Distributed Monolith - 2</vt:lpstr>
      <vt:lpstr>Distributed Monolith - 3</vt:lpstr>
      <vt:lpstr>Distributed Monolith - 3</vt:lpstr>
      <vt:lpstr>6.  Principles for Integration</vt:lpstr>
      <vt:lpstr>Coupling</vt:lpstr>
      <vt:lpstr>Coupling</vt:lpstr>
      <vt:lpstr>What’s my account balance?</vt:lpstr>
      <vt:lpstr>Coupling</vt:lpstr>
      <vt:lpstr>Loosely coupled and highly cohesive</vt:lpstr>
      <vt:lpstr>Chatty Services</vt:lpstr>
      <vt:lpstr>2. Iterating over Business Boundaries</vt:lpstr>
      <vt:lpstr>If something can go wrong, it will</vt:lpstr>
      <vt:lpstr>3. Knowing The Fallacies Of Distributed Systems</vt:lpstr>
      <vt:lpstr>4. BEING CAREFUL WITH SYNCHRONOUS (BLOCKING) API CALLS (RPC) </vt:lpstr>
      <vt:lpstr>4. BEING CAREFUL WITH SYNCHRONOUS (BLOCKING) API CALLS </vt:lpstr>
      <vt:lpstr>5. Having Contract Based Mindset</vt:lpstr>
      <vt:lpstr>6. Understanding CAP theorem and the Database Technologies</vt:lpstr>
      <vt:lpstr>6. Understanding CAP theorem and Database Technologies</vt:lpstr>
      <vt:lpstr>7. Understanding Transactional Boundaries</vt:lpstr>
      <vt:lpstr>8. Choreography over Orchestration</vt:lpstr>
      <vt:lpstr>8. Choreography over Orchestration</vt:lpstr>
      <vt:lpstr>8. Choreography over Orchestration</vt:lpstr>
      <vt:lpstr>7.  Types of Integrations</vt:lpstr>
      <vt:lpstr>Database Integration</vt:lpstr>
      <vt:lpstr>Database Integration</vt:lpstr>
      <vt:lpstr>RPC/API calls</vt:lpstr>
      <vt:lpstr>RPC/ API calls</vt:lpstr>
      <vt:lpstr>ETL/Data Pumps</vt:lpstr>
      <vt:lpstr>ETL/Data Pumps</vt:lpstr>
      <vt:lpstr>Messaging with Message Broker Queues</vt:lpstr>
      <vt:lpstr>Messaging with Message Queues</vt:lpstr>
      <vt:lpstr>Messaging with Message streaming</vt:lpstr>
      <vt:lpstr>Messaging with Message Streaming</vt:lpstr>
      <vt:lpstr>8.  Where Do I begin?</vt:lpstr>
      <vt:lpstr>Define Success</vt:lpstr>
      <vt:lpstr>start working on the business boundaries</vt:lpstr>
      <vt:lpstr>Read Vs Writes </vt:lpstr>
      <vt:lpstr>Data Ownership</vt:lpstr>
      <vt:lpstr>Slices instead of layers</vt:lpstr>
      <vt:lpstr>Contracts</vt:lpstr>
      <vt:lpstr>Plan for Failures</vt:lpstr>
      <vt:lpstr>Live user impact </vt:lpstr>
      <vt:lpstr>Invest in Messaging</vt:lpstr>
      <vt:lpstr>9.  Takeaway</vt:lpstr>
      <vt:lpstr>Takeaway</vt:lpstr>
      <vt:lpstr>thanks!</vt:lpstr>
      <vt:lpstr>10.  Appendix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</cp:revision>
  <dcterms:modified xsi:type="dcterms:W3CDTF">2018-09-11T01:11:14Z</dcterms:modified>
</cp:coreProperties>
</file>